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3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1F455-8D19-4B21-9872-A8E6A7AF0A6A}" type="datetimeFigureOut">
              <a:rPr kumimoji="1" lang="ja-JP" altLang="en-US" smtClean="0"/>
              <a:t>2016/1/4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B7482-5FE9-45CE-9F04-DA5837153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805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E56E4-AAAA-4E4F-BB94-BD29D7FEE65A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2016/1/4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2F390-8637-437A-9006-EEFCED7791B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800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E56E4-AAAA-4E4F-BB94-BD29D7FEE65A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2016/1/4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2F390-8637-437A-9006-EEFCED7791B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7006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E56E4-AAAA-4E4F-BB94-BD29D7FEE65A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2016/1/4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2F390-8637-437A-9006-EEFCED7791B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4564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9808" y="30989"/>
            <a:ext cx="7596554" cy="269873"/>
          </a:xfrm>
        </p:spPr>
        <p:txBody>
          <a:bodyPr/>
          <a:lstStyle>
            <a:lvl1pPr algn="l">
              <a:defRPr sz="150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7904285" y="31751"/>
            <a:ext cx="1204546" cy="269875"/>
          </a:xfrm>
        </p:spPr>
        <p:txBody>
          <a:bodyPr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4D4D4D"/>
                </a:solidFill>
                <a:effectLst/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2012/1/6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4538029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E56E4-AAAA-4E4F-BB94-BD29D7FEE65A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2016/1/4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2F390-8637-437A-9006-EEFCED7791B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757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E56E4-AAAA-4E4F-BB94-BD29D7FEE65A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2016/1/4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2F390-8637-437A-9006-EEFCED7791B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7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E56E4-AAAA-4E4F-BB94-BD29D7FEE65A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2016/1/4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2F390-8637-437A-9006-EEFCED7791B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885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E56E4-AAAA-4E4F-BB94-BD29D7FEE65A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2016/1/4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2F390-8637-437A-9006-EEFCED7791B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400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E56E4-AAAA-4E4F-BB94-BD29D7FEE65A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2016/1/4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2F390-8637-437A-9006-EEFCED7791B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68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E56E4-AAAA-4E4F-BB94-BD29D7FEE65A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2016/1/4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2F390-8637-437A-9006-EEFCED7791B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687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E56E4-AAAA-4E4F-BB94-BD29D7FEE65A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2016/1/4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2F390-8637-437A-9006-EEFCED7791B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051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E56E4-AAAA-4E4F-BB94-BD29D7FEE65A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2016/1/4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2F390-8637-437A-9006-EEFCED7791B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923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E56E4-AAAA-4E4F-BB94-BD29D7FEE65A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2016/1/4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2F390-8637-437A-9006-EEFCED7791B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545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152400" y="6858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1328373" y="3006769"/>
            <a:ext cx="3781050" cy="35780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4064038" y="3006726"/>
            <a:ext cx="3781278" cy="3578224"/>
          </a:xfrm>
          <a:prstGeom prst="ellipse">
            <a:avLst/>
          </a:prstGeom>
          <a:solidFill>
            <a:srgbClr val="FF66F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103" name="テキスト ボックス 14"/>
          <p:cNvSpPr txBox="1">
            <a:spLocks noChangeArrowheads="1"/>
          </p:cNvSpPr>
          <p:nvPr/>
        </p:nvSpPr>
        <p:spPr bwMode="auto">
          <a:xfrm>
            <a:off x="1905000" y="3733800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社　会　　</a:t>
            </a: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　　　　　　　　　</a:t>
            </a:r>
          </a:p>
        </p:txBody>
      </p:sp>
      <p:sp>
        <p:nvSpPr>
          <p:cNvPr id="4105" name="テキスト ボックス 16"/>
          <p:cNvSpPr txBox="1">
            <a:spLocks noChangeArrowheads="1"/>
          </p:cNvSpPr>
          <p:nvPr/>
        </p:nvSpPr>
        <p:spPr bwMode="auto">
          <a:xfrm>
            <a:off x="1905000" y="4648200"/>
            <a:ext cx="1905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itchFamily="50" charset="-128"/>
                <a:ea typeface="HGSｺﾞｼｯｸE" pitchFamily="50" charset="-128"/>
                <a:cs typeface="+mn-cs"/>
              </a:rPr>
              <a:t>自己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itchFamily="50" charset="-128"/>
                <a:ea typeface="HGSｺﾞｼｯｸE" pitchFamily="50" charset="-128"/>
                <a:cs typeface="+mn-cs"/>
              </a:rPr>
              <a:t>実現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itchFamily="50" charset="-128"/>
                <a:ea typeface="HGSｺﾞｼｯｸE" pitchFamily="50" charset="-128"/>
                <a:cs typeface="+mn-cs"/>
              </a:rPr>
              <a:t>社会整備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itchFamily="50" charset="-128"/>
                <a:ea typeface="HGSｺﾞｼｯｸE" pitchFamily="50" charset="-128"/>
                <a:cs typeface="+mn-cs"/>
              </a:rPr>
              <a:t>コミュニティ など</a:t>
            </a:r>
          </a:p>
        </p:txBody>
      </p:sp>
      <p:sp>
        <p:nvSpPr>
          <p:cNvPr id="4108" name="テキスト ボックス 19"/>
          <p:cNvSpPr txBox="1">
            <a:spLocks noChangeArrowheads="1"/>
          </p:cNvSpPr>
          <p:nvPr/>
        </p:nvSpPr>
        <p:spPr bwMode="auto">
          <a:xfrm>
            <a:off x="6019800" y="3733800"/>
            <a:ext cx="167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経　済</a:t>
            </a:r>
          </a:p>
        </p:txBody>
      </p:sp>
      <p:sp>
        <p:nvSpPr>
          <p:cNvPr id="4110" name="テキスト ボックス 21"/>
          <p:cNvSpPr txBox="1">
            <a:spLocks noChangeArrowheads="1"/>
          </p:cNvSpPr>
          <p:nvPr/>
        </p:nvSpPr>
        <p:spPr bwMode="auto">
          <a:xfrm>
            <a:off x="5943600" y="4572000"/>
            <a:ext cx="1905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itchFamily="50" charset="-128"/>
                <a:ea typeface="HGSｺﾞｼｯｸE" pitchFamily="50" charset="-128"/>
                <a:cs typeface="+mn-cs"/>
              </a:rPr>
              <a:t>利潤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itchFamily="50" charset="-128"/>
                <a:ea typeface="HGSｺﾞｼｯｸE" pitchFamily="50" charset="-128"/>
                <a:cs typeface="+mn-cs"/>
              </a:rPr>
              <a:t>追求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itchFamily="50" charset="-128"/>
                <a:ea typeface="HGSｺﾞｼｯｸE" pitchFamily="50" charset="-128"/>
                <a:cs typeface="+mn-cs"/>
              </a:rPr>
              <a:t>経済的自立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itchFamily="50" charset="-128"/>
                <a:ea typeface="HGSｺﾞｼｯｸE" pitchFamily="50" charset="-128"/>
                <a:cs typeface="+mn-cs"/>
              </a:rPr>
              <a:t>地域活性化 など</a:t>
            </a:r>
          </a:p>
        </p:txBody>
      </p:sp>
      <p:sp>
        <p:nvSpPr>
          <p:cNvPr id="4113" name="テキスト ボックス 30"/>
          <p:cNvSpPr txBox="1">
            <a:spLocks noChangeArrowheads="1"/>
          </p:cNvSpPr>
          <p:nvPr/>
        </p:nvSpPr>
        <p:spPr bwMode="auto">
          <a:xfrm>
            <a:off x="4114800" y="4876800"/>
            <a:ext cx="12388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公平な</a:t>
            </a:r>
          </a:p>
        </p:txBody>
      </p:sp>
      <p:sp>
        <p:nvSpPr>
          <p:cNvPr id="33" name="円/楕円 32"/>
          <p:cNvSpPr/>
          <p:nvPr/>
        </p:nvSpPr>
        <p:spPr>
          <a:xfrm>
            <a:off x="2697162" y="990601"/>
            <a:ext cx="3779838" cy="3578224"/>
          </a:xfrm>
          <a:prstGeom prst="ellipse">
            <a:avLst/>
          </a:prstGeom>
          <a:solidFill>
            <a:srgbClr val="66FF3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115" name="テキスト ボックス 31"/>
          <p:cNvSpPr txBox="1">
            <a:spLocks noChangeArrowheads="1"/>
          </p:cNvSpPr>
          <p:nvPr/>
        </p:nvSpPr>
        <p:spPr bwMode="auto">
          <a:xfrm>
            <a:off x="3886200" y="5181600"/>
            <a:ext cx="13912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(Equitable)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</p:txBody>
      </p:sp>
      <p:sp>
        <p:nvSpPr>
          <p:cNvPr id="4117" name="テキスト ボックス 10"/>
          <p:cNvSpPr txBox="1">
            <a:spLocks noChangeArrowheads="1"/>
          </p:cNvSpPr>
          <p:nvPr/>
        </p:nvSpPr>
        <p:spPr bwMode="auto">
          <a:xfrm>
            <a:off x="4038600" y="990600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環　境   </a:t>
            </a: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 　　</a:t>
            </a:r>
          </a:p>
        </p:txBody>
      </p:sp>
      <p:sp>
        <p:nvSpPr>
          <p:cNvPr id="4118" name="テキスト ボックス 11"/>
          <p:cNvSpPr txBox="1">
            <a:spLocks noChangeArrowheads="1"/>
          </p:cNvSpPr>
          <p:nvPr/>
        </p:nvSpPr>
        <p:spPr bwMode="auto">
          <a:xfrm>
            <a:off x="3886200" y="1828800"/>
            <a:ext cx="167639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itchFamily="50" charset="-128"/>
                <a:ea typeface="HGSｺﾞｼｯｸE" pitchFamily="50" charset="-128"/>
                <a:cs typeface="+mn-cs"/>
              </a:rPr>
              <a:t>環境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itchFamily="50" charset="-128"/>
                <a:ea typeface="HGSｺﾞｼｯｸE" pitchFamily="50" charset="-128"/>
                <a:cs typeface="+mn-cs"/>
              </a:rPr>
              <a:t>責任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itchFamily="50" charset="-128"/>
                <a:ea typeface="HGSｺﾞｼｯｸE" pitchFamily="50" charset="-128"/>
                <a:cs typeface="+mn-cs"/>
              </a:rPr>
              <a:t>環境負荷低減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itchFamily="50" charset="-128"/>
                <a:ea typeface="HGSｺﾞｼｯｸE" pitchFamily="50" charset="-128"/>
                <a:cs typeface="+mn-cs"/>
              </a:rPr>
              <a:t>生物多様性 など</a:t>
            </a:r>
          </a:p>
        </p:txBody>
      </p:sp>
      <p:sp>
        <p:nvSpPr>
          <p:cNvPr id="9" name="円/楕円 8"/>
          <p:cNvSpPr/>
          <p:nvPr/>
        </p:nvSpPr>
        <p:spPr>
          <a:xfrm>
            <a:off x="3657600" y="3124200"/>
            <a:ext cx="1874366" cy="1668751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bliqueBottom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126" name="テキスト ボックス 24"/>
          <p:cNvSpPr txBox="1">
            <a:spLocks noChangeArrowheads="1"/>
          </p:cNvSpPr>
          <p:nvPr/>
        </p:nvSpPr>
        <p:spPr bwMode="auto">
          <a:xfrm>
            <a:off x="3810000" y="3505200"/>
            <a:ext cx="1937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持続可能な</a:t>
            </a:r>
            <a:endParaRPr kumimoji="1" lang="ja-JP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SｺﾞｼｯｸE" pitchFamily="50" charset="-128"/>
              <a:ea typeface="HGSｺﾞｼｯｸE" pitchFamily="50" charset="-128"/>
              <a:cs typeface="+mn-cs"/>
            </a:endParaRPr>
          </a:p>
        </p:txBody>
      </p:sp>
      <p:sp>
        <p:nvSpPr>
          <p:cNvPr id="31" name="タイトル 1"/>
          <p:cNvSpPr txBox="1">
            <a:spLocks/>
          </p:cNvSpPr>
          <p:nvPr/>
        </p:nvSpPr>
        <p:spPr>
          <a:xfrm>
            <a:off x="457200" y="0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イベントの責任・貢献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657600" y="2590800"/>
            <a:ext cx="1828800" cy="33496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+mn-cs"/>
              </a:rPr>
              <a:t>実施主体自己点検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SｺﾞｼｯｸE" panose="020B0900000000000000" pitchFamily="50" charset="-128"/>
              <a:ea typeface="HGSｺﾞｼｯｸE" panose="020B0900000000000000" pitchFamily="50" charset="-128"/>
              <a:cs typeface="+mn-cs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905000" y="5410200"/>
            <a:ext cx="1808606" cy="3391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+mn-cs"/>
              </a:rPr>
              <a:t>実施主体自己点検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SｺﾞｼｯｸE" panose="020B0900000000000000" pitchFamily="50" charset="-128"/>
              <a:ea typeface="HGSｺﾞｼｯｸE" panose="020B0900000000000000" pitchFamily="50" charset="-128"/>
              <a:cs typeface="+mn-cs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638800" y="5334000"/>
            <a:ext cx="1808606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+mn-cs"/>
              </a:rPr>
              <a:t>実施主体自己点検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SｺﾞｼｯｸE" panose="020B0900000000000000" pitchFamily="50" charset="-128"/>
              <a:ea typeface="HGSｺﾞｼｯｸE" panose="020B0900000000000000" pitchFamily="50" charset="-128"/>
              <a:cs typeface="+mn-cs"/>
            </a:endParaRPr>
          </a:p>
        </p:txBody>
      </p:sp>
      <p:sp>
        <p:nvSpPr>
          <p:cNvPr id="4121" name="テキスト ボックス 26"/>
          <p:cNvSpPr txBox="1">
            <a:spLocks noChangeArrowheads="1"/>
          </p:cNvSpPr>
          <p:nvPr/>
        </p:nvSpPr>
        <p:spPr bwMode="auto">
          <a:xfrm>
            <a:off x="2514600" y="3124200"/>
            <a:ext cx="1828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我慢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できる</a:t>
            </a:r>
          </a:p>
        </p:txBody>
      </p:sp>
      <p:sp>
        <p:nvSpPr>
          <p:cNvPr id="4123" name="テキスト ボックス 28"/>
          <p:cNvSpPr txBox="1">
            <a:spLocks noChangeArrowheads="1"/>
          </p:cNvSpPr>
          <p:nvPr/>
        </p:nvSpPr>
        <p:spPr bwMode="auto">
          <a:xfrm>
            <a:off x="5105400" y="3124200"/>
            <a:ext cx="1543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存続可能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な　　　　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3733800" y="1524000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itchFamily="50" charset="-128"/>
                <a:ea typeface="HGSｺﾞｼｯｸE" pitchFamily="50" charset="-128"/>
                <a:cs typeface="+mn-cs"/>
              </a:rPr>
              <a:t>(Environment)</a:t>
            </a:r>
            <a:endParaRPr kumimoji="1" lang="ja-JP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ｺﾞｼｯｸE" pitchFamily="50" charset="-128"/>
              <a:ea typeface="HGSｺﾞｼｯｸE" pitchFamily="50" charset="-128"/>
              <a:cs typeface="+mn-cs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5943600" y="4191000"/>
            <a:ext cx="1239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itchFamily="50" charset="-128"/>
                <a:ea typeface="HGSｺﾞｼｯｸE" pitchFamily="50" charset="-128"/>
                <a:cs typeface="+mn-cs"/>
              </a:rPr>
              <a:t>(Economy)</a:t>
            </a:r>
            <a:endParaRPr kumimoji="1" lang="ja-JP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ｺﾞｼｯｸE" pitchFamily="50" charset="-128"/>
              <a:ea typeface="HGSｺﾞｼｯｸE" pitchFamily="50" charset="-128"/>
              <a:cs typeface="+mn-cs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2057400" y="4267200"/>
            <a:ext cx="923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itchFamily="50" charset="-128"/>
                <a:ea typeface="HGSｺﾞｼｯｸE" pitchFamily="50" charset="-128"/>
                <a:cs typeface="+mn-cs"/>
              </a:rPr>
              <a:t>(Social)</a:t>
            </a:r>
            <a:endParaRPr kumimoji="1" lang="ja-JP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ｺﾞｼｯｸE" pitchFamily="50" charset="-128"/>
              <a:ea typeface="HGSｺﾞｼｯｸE" pitchFamily="50" charset="-128"/>
              <a:cs typeface="+mn-cs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3810000" y="3962400"/>
            <a:ext cx="1465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SｺﾞｼｯｸE" pitchFamily="50" charset="-128"/>
                <a:ea typeface="HGSｺﾞｼｯｸE" pitchFamily="50" charset="-128"/>
                <a:cs typeface="+mn-cs"/>
              </a:rPr>
              <a:t>(Sustainable)</a:t>
            </a:r>
            <a:endParaRPr kumimoji="1" lang="ja-JP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SｺﾞｼｯｸE" pitchFamily="50" charset="-128"/>
              <a:ea typeface="HGSｺﾞｼｯｸE" pitchFamily="50" charset="-128"/>
              <a:cs typeface="+mn-cs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5410200" y="3429000"/>
            <a:ext cx="1042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(Viable)</a:t>
            </a:r>
            <a:endParaRPr kumimoji="1" lang="ja-JP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2514600" y="3429000"/>
            <a:ext cx="1319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(Bearable)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0" y="-22860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5</a:t>
            </a:r>
            <a:endParaRPr kumimoji="1" lang="ja-JP" altLang="en-US" sz="9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502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73</Words>
  <Application>Microsoft Macintosh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Arial</vt:lpstr>
      <vt:lpstr>Calibri</vt:lpstr>
      <vt:lpstr>HGPｺﾞｼｯｸE</vt:lpstr>
      <vt:lpstr>HGP創英角ｺﾞｼｯｸUB</vt:lpstr>
      <vt:lpstr>HGSｺﾞｼｯｸE</vt:lpstr>
      <vt:lpstr>ＭＳ Ｐゴシック</vt:lpstr>
      <vt:lpstr>游ゴシック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okaboshi</dc:creator>
  <cp:lastModifiedBy>井手陽子</cp:lastModifiedBy>
  <cp:revision>2</cp:revision>
  <dcterms:created xsi:type="dcterms:W3CDTF">2015-12-19T03:20:05Z</dcterms:created>
  <dcterms:modified xsi:type="dcterms:W3CDTF">2016-01-04T01:50:59Z</dcterms:modified>
</cp:coreProperties>
</file>